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57" r:id="rId11"/>
    <p:sldId id="280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BF20-2BBC-4F3A-AE46-BC67164BC9F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4628E-20A2-42B7-9E8E-83BFD674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AFD32-C7D9-4D85-ACD8-AB00F499372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16AEE-0FC2-4E7D-A701-1195E5A7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3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6AEE-0FC2-4E7D-A701-1195E5A7AB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D9A47-E0A7-4B42-A0CF-CFC88621684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073CC8-E8F5-4E66-BCF9-750F16AE78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Inheritance and Human Heredity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patterns of inheritance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differences between various complex inheritance patterns</a:t>
            </a:r>
          </a:p>
          <a:p>
            <a:r>
              <a:rPr lang="en-US" dirty="0" smtClean="0"/>
              <a:t>Describe how sex-linked inheritance patterns can be analyzed</a:t>
            </a:r>
          </a:p>
          <a:p>
            <a:r>
              <a:rPr lang="en-US" dirty="0" smtClean="0"/>
              <a:t>Describe how the environment can influence the phenotype of an organism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Heterozygous phenotype is an intermediate phenotype between the two homozygous phenotypes</a:t>
            </a:r>
          </a:p>
          <a:p>
            <a:pPr lvl="1"/>
            <a:r>
              <a:rPr lang="en-US" dirty="0" smtClean="0"/>
              <a:t>Ex: Snap dragon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00350"/>
            <a:ext cx="40481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alleles are expressed in the heterozygous condition</a:t>
            </a:r>
          </a:p>
          <a:p>
            <a:pPr lvl="1"/>
            <a:r>
              <a:rPr lang="en-US" dirty="0" smtClean="0"/>
              <a:t>Ex: sickle cell disease, roan color (animals)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Codominance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28999"/>
            <a:ext cx="3810000" cy="277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traits are determined by more than one allele.</a:t>
            </a:r>
          </a:p>
          <a:p>
            <a:pPr lvl="1"/>
            <a:r>
              <a:rPr lang="en-US" dirty="0" smtClean="0"/>
              <a:t>Ex: human blood</a:t>
            </a:r>
          </a:p>
          <a:p>
            <a:pPr lvl="2"/>
            <a:r>
              <a:rPr lang="en-US" dirty="0" smtClean="0"/>
              <a:t>Type A, B, &amp; O</a:t>
            </a:r>
          </a:p>
          <a:p>
            <a:pPr lvl="2"/>
            <a:r>
              <a:rPr lang="en-US" dirty="0" smtClean="0"/>
              <a:t>Also an example of codominance</a:t>
            </a:r>
          </a:p>
          <a:p>
            <a:pPr lvl="1"/>
            <a:r>
              <a:rPr lang="en-US" dirty="0" smtClean="0"/>
              <a:t>Ex: coat color of rabbits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allele can hide the effects of another allele</a:t>
            </a:r>
          </a:p>
          <a:p>
            <a:pPr lvl="1"/>
            <a:r>
              <a:rPr lang="en-US" dirty="0" smtClean="0"/>
              <a:t>Ex: Labrador coat color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Epistasis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3635584" cy="344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536" y="381000"/>
            <a:ext cx="3962400" cy="290374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chromosomes </a:t>
            </a:r>
            <a:r>
              <a:rPr lang="en-US" dirty="0" smtClean="0">
                <a:solidFill>
                  <a:schemeClr val="bg1"/>
                </a:solidFill>
              </a:rPr>
              <a:t>determine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gender</a:t>
            </a:r>
          </a:p>
          <a:p>
            <a:pPr lvl="1"/>
            <a:r>
              <a:rPr lang="en-US" dirty="0" smtClean="0"/>
              <a:t>XX- female, XY-male</a:t>
            </a:r>
          </a:p>
          <a:p>
            <a:r>
              <a:rPr lang="en-US" dirty="0" smtClean="0"/>
              <a:t>Other 22 chromosomes are </a:t>
            </a:r>
            <a:r>
              <a:rPr lang="en-US" b="1" u="sng" dirty="0" smtClean="0">
                <a:solidFill>
                  <a:schemeClr val="bg1"/>
                </a:solidFill>
              </a:rPr>
              <a:t>autosomes</a:t>
            </a:r>
          </a:p>
          <a:p>
            <a:r>
              <a:rPr lang="en-US" dirty="0" smtClean="0"/>
              <a:t>One X- chromosome in </a:t>
            </a:r>
            <a:r>
              <a:rPr lang="en-US" dirty="0" smtClean="0">
                <a:solidFill>
                  <a:schemeClr val="bg1"/>
                </a:solidFill>
              </a:rPr>
              <a:t>each female cell will stop </a:t>
            </a:r>
            <a:r>
              <a:rPr lang="en-US" dirty="0" smtClean="0"/>
              <a:t>working</a:t>
            </a:r>
          </a:p>
          <a:p>
            <a:pPr lvl="1"/>
            <a:r>
              <a:rPr lang="en-US" dirty="0" smtClean="0"/>
              <a:t>Dosage compensation (x inactivation)</a:t>
            </a:r>
          </a:p>
          <a:p>
            <a:pPr lvl="2"/>
            <a:r>
              <a:rPr lang="en-US" dirty="0" smtClean="0"/>
              <a:t>Random in each cell</a:t>
            </a:r>
          </a:p>
          <a:p>
            <a:pPr lvl="2"/>
            <a:r>
              <a:rPr lang="en-US" dirty="0" smtClean="0"/>
              <a:t>Occurs in all mammals</a:t>
            </a:r>
          </a:p>
          <a:p>
            <a:pPr lvl="2"/>
            <a:r>
              <a:rPr lang="en-US" dirty="0" smtClean="0"/>
              <a:t>EX: calico cats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Determination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68" y="4191000"/>
            <a:ext cx="3228336" cy="214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Traits are located on the X-chromosome</a:t>
            </a:r>
          </a:p>
          <a:p>
            <a:pPr lvl="1"/>
            <a:r>
              <a:rPr lang="en-US" dirty="0" smtClean="0"/>
              <a:t>Affects males more often than females</a:t>
            </a:r>
          </a:p>
          <a:p>
            <a:pPr lvl="2"/>
            <a:r>
              <a:rPr lang="en-US" dirty="0" smtClean="0"/>
              <a:t>EX: red-green color blindness</a:t>
            </a:r>
          </a:p>
          <a:p>
            <a:pPr lvl="3"/>
            <a:r>
              <a:rPr lang="en-US" dirty="0" smtClean="0"/>
              <a:t>Hemophilia	</a:t>
            </a:r>
          </a:p>
          <a:p>
            <a:pPr marL="1325880" lvl="4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Some traits act like they’re sex-linked</a:t>
            </a:r>
          </a:p>
          <a:p>
            <a:pPr lvl="2"/>
            <a:r>
              <a:rPr lang="en-US" dirty="0" smtClean="0"/>
              <a:t>EX: male-pattern baldness</a:t>
            </a:r>
          </a:p>
          <a:p>
            <a:pPr lvl="3"/>
            <a:r>
              <a:rPr lang="en-US" dirty="0" smtClean="0"/>
              <a:t>Recessive in females</a:t>
            </a:r>
          </a:p>
          <a:p>
            <a:pPr lvl="3"/>
            <a:r>
              <a:rPr lang="en-US" dirty="0" smtClean="0"/>
              <a:t>Dominant in males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Traits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255" y="2335252"/>
            <a:ext cx="2617826" cy="195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8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phenotypes can come from the interactions of multiple pairs of genes.</a:t>
            </a:r>
          </a:p>
          <a:p>
            <a:pPr lvl="1"/>
            <a:r>
              <a:rPr lang="en-US" dirty="0" smtClean="0"/>
              <a:t>EX: skin color, eye color, fingerprint pattern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95600"/>
            <a:ext cx="1243013" cy="333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428999"/>
            <a:ext cx="1895475" cy="2409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66" y="3657600"/>
            <a:ext cx="2952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0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are inherited, but some phenotypes occur due to the environment.</a:t>
            </a:r>
          </a:p>
          <a:p>
            <a:pPr lvl="1"/>
            <a:r>
              <a:rPr lang="en-US" dirty="0" smtClean="0"/>
              <a:t>Heart disease- also depends on diet and exercise</a:t>
            </a:r>
          </a:p>
          <a:p>
            <a:pPr lvl="1"/>
            <a:r>
              <a:rPr lang="en-US" dirty="0" smtClean="0"/>
              <a:t>Plants will have deficiencies without necessary nutrients, sunlight, or water</a:t>
            </a:r>
          </a:p>
          <a:p>
            <a:pPr lvl="1"/>
            <a:r>
              <a:rPr lang="en-US" dirty="0" smtClean="0"/>
              <a:t>Phenotype can change due to extreme temperature</a:t>
            </a:r>
          </a:p>
          <a:p>
            <a:pPr lvl="2"/>
            <a:r>
              <a:rPr lang="en-US" dirty="0" smtClean="0"/>
              <a:t>Leaves drop, flowers shrivel</a:t>
            </a:r>
          </a:p>
          <a:p>
            <a:pPr lvl="2"/>
            <a:r>
              <a:rPr lang="en-US" dirty="0" smtClean="0"/>
              <a:t>Fur of Siamese cats</a:t>
            </a:r>
          </a:p>
          <a:p>
            <a:pPr lvl="3"/>
            <a:r>
              <a:rPr lang="en-US" dirty="0" smtClean="0"/>
              <a:t>Sometimes, genes only function under specific temperatures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Patterns of Inheritance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separate genetic contributions from environmental contributions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and Human Heredity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Scientists can study whole chromosomes using karyotypes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Micrograph where chromosomes are arranged in decreasing size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Karyotype  Studies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94" y="2322250"/>
            <a:ext cx="2620505" cy="26380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488" y="2322250"/>
            <a:ext cx="2942614" cy="253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Protective caps for DNA</a:t>
            </a:r>
          </a:p>
          <a:p>
            <a:pPr lvl="1"/>
            <a:r>
              <a:rPr lang="en-US" dirty="0" smtClean="0"/>
              <a:t>Made of DNA and protein</a:t>
            </a:r>
          </a:p>
          <a:p>
            <a:pPr lvl="1"/>
            <a:r>
              <a:rPr lang="en-US" dirty="0" smtClean="0"/>
              <a:t>Function: protects DNA</a:t>
            </a:r>
          </a:p>
          <a:p>
            <a:pPr lvl="1"/>
            <a:r>
              <a:rPr lang="en-US" dirty="0" smtClean="0"/>
              <a:t>Could be involved in aging and cancer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Telomeres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79592"/>
            <a:ext cx="3048000" cy="2283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22632"/>
            <a:ext cx="3299695" cy="196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8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sister chromatids fail to separate during cell division</a:t>
            </a:r>
          </a:p>
          <a:p>
            <a:pPr lvl="1"/>
            <a:r>
              <a:rPr lang="en-US" dirty="0" smtClean="0"/>
              <a:t>RESULT: gametes will not have correct number of chromosomes</a:t>
            </a:r>
          </a:p>
          <a:p>
            <a:pPr lvl="2"/>
            <a:r>
              <a:rPr lang="en-US" dirty="0" smtClean="0"/>
              <a:t>Will have extra copies of chromosome or only one copy of chromosome</a:t>
            </a:r>
          </a:p>
          <a:p>
            <a:pPr lvl="3"/>
            <a:r>
              <a:rPr lang="en-US" dirty="0" smtClean="0"/>
              <a:t>Monosomy- having only one copy of chromosome</a:t>
            </a:r>
          </a:p>
          <a:p>
            <a:pPr lvl="3"/>
            <a:r>
              <a:rPr lang="en-US" dirty="0" smtClean="0"/>
              <a:t>Trisomy- having three copies of chromosome</a:t>
            </a:r>
          </a:p>
          <a:p>
            <a:pPr lvl="4"/>
            <a:r>
              <a:rPr lang="en-US" dirty="0" smtClean="0"/>
              <a:t>Down syndrome- result of extra 21 chromosome</a:t>
            </a:r>
          </a:p>
          <a:p>
            <a:pPr lvl="4"/>
            <a:r>
              <a:rPr lang="en-US" dirty="0" smtClean="0"/>
              <a:t>Frequency is about 1 in 800 children</a:t>
            </a:r>
          </a:p>
          <a:p>
            <a:pPr lvl="4"/>
            <a:r>
              <a:rPr lang="en-US" dirty="0" smtClean="0"/>
              <a:t>Risk increases with age of mother</a:t>
            </a:r>
          </a:p>
          <a:p>
            <a:pPr lvl="4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Nondisjunction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029200"/>
            <a:ext cx="5171648" cy="319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types of test can give information on both the mother and the baby</a:t>
            </a:r>
          </a:p>
          <a:p>
            <a:pPr lvl="1"/>
            <a:r>
              <a:rPr lang="en-US" dirty="0" smtClean="0"/>
              <a:t>Tests could be risky or beneficial</a:t>
            </a:r>
          </a:p>
          <a:p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Amniocentesis</a:t>
            </a:r>
          </a:p>
          <a:p>
            <a:pPr lvl="2"/>
            <a:r>
              <a:rPr lang="en-US" dirty="0" smtClean="0"/>
              <a:t>Benefit- diagnoses chromosome abnormalities and other defects</a:t>
            </a:r>
          </a:p>
          <a:p>
            <a:pPr lvl="2"/>
            <a:r>
              <a:rPr lang="en-US" dirty="0" smtClean="0"/>
              <a:t>Risk- discomfort, infection, miscarriage</a:t>
            </a:r>
          </a:p>
          <a:p>
            <a:pPr lvl="1"/>
            <a:r>
              <a:rPr lang="en-US" dirty="0" smtClean="0"/>
              <a:t>Chorionic villus sampling</a:t>
            </a:r>
          </a:p>
          <a:p>
            <a:pPr lvl="2"/>
            <a:r>
              <a:rPr lang="en-US" dirty="0" smtClean="0"/>
              <a:t>Benefit- diagnose chromosome abnormalities, genetic defects</a:t>
            </a:r>
          </a:p>
          <a:p>
            <a:pPr lvl="2"/>
            <a:r>
              <a:rPr lang="en-US" dirty="0" smtClean="0"/>
              <a:t>Risk- infection, newborn limb defects, miscarriage</a:t>
            </a:r>
          </a:p>
          <a:p>
            <a:pPr lvl="1"/>
            <a:r>
              <a:rPr lang="en-US" dirty="0" smtClean="0"/>
              <a:t>Fetal blood sampling</a:t>
            </a:r>
          </a:p>
          <a:p>
            <a:pPr lvl="2"/>
            <a:r>
              <a:rPr lang="en-US" dirty="0" smtClean="0"/>
              <a:t>Benefit- genetic/chromosome abnormality, fetal blood problems/oxygen levels, medications can be given before birth</a:t>
            </a:r>
          </a:p>
          <a:p>
            <a:pPr lvl="2"/>
            <a:r>
              <a:rPr lang="en-US" dirty="0" smtClean="0"/>
              <a:t>Risk- bleeding, infection, leak of amniotic fluid, fetal death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genetic patterns can be analyzed to determine dominant or recessive inheritance patterns</a:t>
            </a:r>
          </a:p>
          <a:p>
            <a:r>
              <a:rPr lang="en-US" dirty="0" smtClean="0"/>
              <a:t>List and describe examples of dominant and recessive disorders</a:t>
            </a:r>
          </a:p>
          <a:p>
            <a:r>
              <a:rPr lang="en-US" dirty="0" smtClean="0"/>
              <a:t>Use a human pedigree to describe a family’s genetic information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Recessive traits are expressed when the individual is homozygous recessive for that trait (aa)</a:t>
            </a:r>
          </a:p>
          <a:p>
            <a:pPr lvl="1">
              <a:buClrTx/>
            </a:pPr>
            <a:r>
              <a:rPr lang="en-US" dirty="0" smtClean="0"/>
              <a:t>An individual will not express the trait if they are heterozygous (Aa)</a:t>
            </a:r>
          </a:p>
          <a:p>
            <a:pPr lvl="2">
              <a:buClrTx/>
            </a:pPr>
            <a:r>
              <a:rPr lang="en-US" dirty="0" smtClean="0"/>
              <a:t>carrier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Genetic Disorders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657600"/>
            <a:ext cx="3526415" cy="23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5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Cystic Fibrosis</a:t>
            </a:r>
          </a:p>
          <a:p>
            <a:pPr lvl="1"/>
            <a:r>
              <a:rPr lang="en-US" dirty="0" smtClean="0"/>
              <a:t>Very common recessive disorder</a:t>
            </a:r>
          </a:p>
          <a:p>
            <a:pPr lvl="1"/>
            <a:r>
              <a:rPr lang="en-US" dirty="0" err="1" smtClean="0"/>
              <a:t>Afects</a:t>
            </a:r>
            <a:r>
              <a:rPr lang="en-US" dirty="0" smtClean="0"/>
              <a:t> mucus-producing glands, digestive enzymes, and sweat glands</a:t>
            </a:r>
          </a:p>
          <a:p>
            <a:pPr lvl="1"/>
            <a:r>
              <a:rPr lang="en-US" dirty="0" smtClean="0"/>
              <a:t>Thick mucus is secreted and clogs ducts in the pancreas, </a:t>
            </a:r>
          </a:p>
          <a:p>
            <a:r>
              <a:rPr lang="en-US" dirty="0" smtClean="0"/>
              <a:t>Albinism</a:t>
            </a:r>
          </a:p>
          <a:p>
            <a:pPr lvl="1"/>
            <a:r>
              <a:rPr lang="en-US" dirty="0" smtClean="0"/>
              <a:t>Absence of skin pigment, melanin, in hair and eyes</a:t>
            </a:r>
          </a:p>
          <a:p>
            <a:pPr lvl="1"/>
            <a:r>
              <a:rPr lang="en-US" dirty="0" smtClean="0"/>
              <a:t>Found in other animals</a:t>
            </a:r>
          </a:p>
          <a:p>
            <a:pPr lvl="1"/>
            <a:r>
              <a:rPr lang="en-US" dirty="0" smtClean="0"/>
              <a:t>White hair, pale skin, pink pupils</a:t>
            </a:r>
          </a:p>
          <a:p>
            <a:r>
              <a:rPr lang="en-US" dirty="0" err="1" smtClean="0"/>
              <a:t>Galactosemia</a:t>
            </a:r>
            <a:endParaRPr lang="en-US" dirty="0" smtClean="0"/>
          </a:p>
          <a:p>
            <a:pPr lvl="1"/>
            <a:r>
              <a:rPr lang="en-US" dirty="0" smtClean="0"/>
              <a:t>Body is unable to digest galactose</a:t>
            </a:r>
          </a:p>
          <a:p>
            <a:pPr lvl="1"/>
            <a:r>
              <a:rPr lang="en-US" dirty="0" smtClean="0"/>
              <a:t>Should avoid milk products</a:t>
            </a:r>
          </a:p>
          <a:p>
            <a:r>
              <a:rPr lang="en-US" dirty="0" err="1" smtClean="0"/>
              <a:t>Tay</a:t>
            </a:r>
            <a:r>
              <a:rPr lang="en-US" dirty="0" smtClean="0"/>
              <a:t>-Sachs Disease</a:t>
            </a:r>
          </a:p>
          <a:p>
            <a:pPr lvl="1"/>
            <a:r>
              <a:rPr lang="en-US" dirty="0" smtClean="0"/>
              <a:t>Found on chromosome 15</a:t>
            </a:r>
          </a:p>
          <a:p>
            <a:pPr lvl="1"/>
            <a:r>
              <a:rPr lang="en-US" dirty="0" smtClean="0"/>
              <a:t>Identified by a cherry-red spot on back of the eye</a:t>
            </a:r>
          </a:p>
          <a:p>
            <a:pPr lvl="1"/>
            <a:r>
              <a:rPr lang="en-US" dirty="0" smtClean="0"/>
              <a:t>Predominant among Jews of eastern European descent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Genetic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6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Huntington’s Disease</a:t>
            </a:r>
          </a:p>
          <a:p>
            <a:pPr lvl="1"/>
            <a:r>
              <a:rPr lang="en-US" dirty="0" smtClean="0"/>
              <a:t>Affects the nervous system</a:t>
            </a:r>
          </a:p>
          <a:p>
            <a:pPr lvl="1"/>
            <a:r>
              <a:rPr lang="en-US" dirty="0" smtClean="0"/>
              <a:t>Symptoms are gradual loss of brain function, uncontrollable movements, emotional disturbances</a:t>
            </a:r>
          </a:p>
          <a:p>
            <a:pPr lvl="1"/>
            <a:r>
              <a:rPr lang="en-US" dirty="0" smtClean="0"/>
              <a:t>Symptoms begin ages 30-50 years</a:t>
            </a:r>
          </a:p>
          <a:p>
            <a:r>
              <a:rPr lang="en-US" dirty="0" smtClean="0"/>
              <a:t>Achondroplasia</a:t>
            </a:r>
          </a:p>
          <a:p>
            <a:pPr lvl="1"/>
            <a:r>
              <a:rPr lang="en-US" dirty="0" smtClean="0"/>
              <a:t>Small body size and limbs</a:t>
            </a:r>
          </a:p>
          <a:p>
            <a:pPr lvl="1"/>
            <a:r>
              <a:rPr lang="en-US" dirty="0" smtClean="0"/>
              <a:t>Most common form of dwarfism</a:t>
            </a:r>
          </a:p>
          <a:p>
            <a:pPr lvl="1"/>
            <a:r>
              <a:rPr lang="en-US" dirty="0" smtClean="0"/>
              <a:t>Adult height: 4 </a:t>
            </a:r>
            <a:r>
              <a:rPr lang="en-US" dirty="0" err="1" smtClean="0"/>
              <a:t>ft</a:t>
            </a:r>
            <a:endParaRPr lang="en-US" dirty="0" smtClean="0"/>
          </a:p>
          <a:p>
            <a:pPr lvl="1"/>
            <a:r>
              <a:rPr lang="en-US" dirty="0" smtClean="0"/>
              <a:t>75% of those with achondroplasia have parents of average size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Genetic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6200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095999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6965640" cy="391953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21482</TotalTime>
  <Words>699</Words>
  <Application>Microsoft Office PowerPoint</Application>
  <PresentationFormat>On-screen Show (4:3)</PresentationFormat>
  <Paragraphs>136</Paragraphs>
  <Slides>25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Paper</vt:lpstr>
      <vt:lpstr>Complex Inheritance and Human Heredity</vt:lpstr>
      <vt:lpstr>Basic Patterns of Inheritance</vt:lpstr>
      <vt:lpstr>Learning Goals</vt:lpstr>
      <vt:lpstr>Recessive Genetic Disorders</vt:lpstr>
      <vt:lpstr>Recessive Genetic Disorders</vt:lpstr>
      <vt:lpstr>Dominant Genetic Disorders</vt:lpstr>
      <vt:lpstr>Pedigrees</vt:lpstr>
      <vt:lpstr>Pedigrees </vt:lpstr>
      <vt:lpstr>Pedigrees</vt:lpstr>
      <vt:lpstr>Complex patterns of inheritance</vt:lpstr>
      <vt:lpstr>Learning Goals</vt:lpstr>
      <vt:lpstr>Incomplete Dominance</vt:lpstr>
      <vt:lpstr>Codominance</vt:lpstr>
      <vt:lpstr>Multiple Alleles</vt:lpstr>
      <vt:lpstr>Epistasis</vt:lpstr>
      <vt:lpstr>Sex Determination</vt:lpstr>
      <vt:lpstr>Sex-Linked Traits</vt:lpstr>
      <vt:lpstr>Polygenic Traits</vt:lpstr>
      <vt:lpstr>Environmental Influences</vt:lpstr>
      <vt:lpstr>Twin Studies</vt:lpstr>
      <vt:lpstr>Chromosomes and Human Heredity</vt:lpstr>
      <vt:lpstr>Karyotype  Studies</vt:lpstr>
      <vt:lpstr>Telomeres</vt:lpstr>
      <vt:lpstr>Nondisjunction</vt:lpstr>
      <vt:lpstr>Fetal Testing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Hall</dc:creator>
  <cp:lastModifiedBy>Samantha Hall</cp:lastModifiedBy>
  <cp:revision>36</cp:revision>
  <cp:lastPrinted>2019-03-15T13:38:58Z</cp:lastPrinted>
  <dcterms:created xsi:type="dcterms:W3CDTF">2017-02-24T13:29:04Z</dcterms:created>
  <dcterms:modified xsi:type="dcterms:W3CDTF">2020-03-02T15:55:33Z</dcterms:modified>
</cp:coreProperties>
</file>